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Shreya-210806/Ai-in-software-engineering-and-phishing-campaign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2118420"/>
            <a:ext cx="9445526" cy="1729680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 in Social Engineering &amp; Phishing Campaigns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0237" y="4457701"/>
            <a:ext cx="9445526" cy="2237927"/>
            <a:chOff x="0" y="-1774228"/>
            <a:chExt cx="12594035" cy="29839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774228"/>
              <a:ext cx="12594035" cy="142239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00B0F0"/>
                  </a:solidFill>
                  <a:latin typeface="Arimo"/>
                  <a:ea typeface="Arimo"/>
                  <a:cs typeface="Arimo"/>
                  <a:sym typeface="Arimo"/>
                </a:rPr>
                <a:t>Explore how AI powers social engineering and phishing, increasing attack sophistication. Understand AI's role and defenses.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A89B4C8-B224-1FE8-A31C-E5B286120B71}"/>
              </a:ext>
            </a:extLst>
          </p:cNvPr>
          <p:cNvSpPr txBox="1"/>
          <p:nvPr/>
        </p:nvSpPr>
        <p:spPr>
          <a:xfrm>
            <a:off x="7543800" y="5986954"/>
            <a:ext cx="81534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Team name :  Cyber Catchers</a:t>
            </a:r>
          </a:p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Team member : </a:t>
            </a:r>
            <a:r>
              <a:rPr lang="en-US" sz="2800">
                <a:solidFill>
                  <a:schemeClr val="accent5">
                    <a:lumMod val="75000"/>
                  </a:schemeClr>
                </a:solidFill>
              </a:rPr>
              <a:t>Shreya Sharma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, Sony Vishwakarma</a:t>
            </a:r>
          </a:p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B.Sc. Computer Science</a:t>
            </a:r>
          </a:p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Mulund College of Commerce</a:t>
            </a:r>
          </a:p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GitHub link </a:t>
            </a:r>
            <a:r>
              <a:rPr lang="en-US" sz="2800" u="sng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https://github.com/Shreya-210806/Ai-in-software-engineering-and-phishing-campaign</a:t>
            </a:r>
            <a:endParaRPr lang="en-US" sz="2800" b="1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</a:rPr>
              <a:t>Videolink:</a:t>
            </a:r>
            <a:r>
              <a:rPr lang="en-US" sz="2800" b="1" u="sng" dirty="0" err="1">
                <a:solidFill>
                  <a:schemeClr val="accent5">
                    <a:lumMod val="75000"/>
                  </a:schemeClr>
                </a:solidFill>
              </a:rPr>
              <a:t>https</a:t>
            </a:r>
            <a:r>
              <a:rPr lang="en-US" sz="2800" b="1" u="sng" dirty="0">
                <a:solidFill>
                  <a:schemeClr val="accent5">
                    <a:lumMod val="75000"/>
                  </a:schemeClr>
                </a:solidFill>
              </a:rPr>
              <a:t>://drive.google.com/file/d/182KHHELasJKYRcLgNeuXP81N2flCvCGP/</a:t>
            </a:r>
            <a:r>
              <a:rPr lang="en-US" sz="2800" b="1" u="sng" dirty="0" err="1">
                <a:solidFill>
                  <a:schemeClr val="accent5">
                    <a:lumMod val="75000"/>
                  </a:schemeClr>
                </a:solidFill>
              </a:rPr>
              <a:t>view?usp</a:t>
            </a:r>
            <a:r>
              <a:rPr lang="en-US" sz="2800" b="1" u="sng" dirty="0">
                <a:solidFill>
                  <a:schemeClr val="accent5">
                    <a:lumMod val="75000"/>
                  </a:schemeClr>
                </a:solidFill>
              </a:rPr>
              <a:t>=sharing</a:t>
            </a:r>
          </a:p>
          <a:p>
            <a:endParaRPr lang="en-IN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922264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206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AI-Enhanced Social Engineering Techniques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4114651"/>
            <a:ext cx="647402" cy="647402"/>
            <a:chOff x="0" y="0"/>
            <a:chExt cx="863203" cy="86320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771632" y="4216747"/>
            <a:ext cx="3618011" cy="442912"/>
            <a:chOff x="0" y="0"/>
            <a:chExt cx="4824015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824015" cy="590550"/>
            </a:xfrm>
            <a:custGeom>
              <a:avLst/>
              <a:gdLst/>
              <a:ahLst/>
              <a:cxnLst/>
              <a:rect l="l" t="t" r="r" b="b"/>
              <a:pathLst>
                <a:path w="4824015" h="590550">
                  <a:moveTo>
                    <a:pt x="0" y="0"/>
                  </a:moveTo>
                  <a:lnTo>
                    <a:pt x="4824015" y="0"/>
                  </a:lnTo>
                  <a:lnTo>
                    <a:pt x="482401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824015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2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Personalized Attacks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771632" y="4751189"/>
            <a:ext cx="3624262" cy="985837"/>
            <a:chOff x="0" y="-104775"/>
            <a:chExt cx="4832350" cy="1314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4832350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rgbClr val="7030A0"/>
                  </a:solidFill>
                  <a:latin typeface="Arimo"/>
                  <a:ea typeface="Arimo"/>
                  <a:cs typeface="Arimo"/>
                  <a:sym typeface="Arimo"/>
                </a:rPr>
                <a:t>AI analyzes victim data to craft convincing messages.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45491" y="4114651"/>
            <a:ext cx="647402" cy="647402"/>
            <a:chOff x="0" y="0"/>
            <a:chExt cx="863203" cy="863203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3671649" y="4216747"/>
            <a:ext cx="3624262" cy="885825"/>
            <a:chOff x="0" y="0"/>
            <a:chExt cx="4832350" cy="11811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832350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2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Deepfake Voices &amp; Videos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671649" y="5272682"/>
            <a:ext cx="3624262" cy="1360885"/>
            <a:chOff x="0" y="0"/>
            <a:chExt cx="4832350" cy="181451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832350" cy="1814513"/>
            </a:xfrm>
            <a:custGeom>
              <a:avLst/>
              <a:gdLst/>
              <a:ahLst/>
              <a:cxnLst/>
              <a:rect l="l" t="t" r="r" b="b"/>
              <a:pathLst>
                <a:path w="4832350" h="1814513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4832350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rgbClr val="7030A0"/>
                  </a:solidFill>
                  <a:latin typeface="Arimo"/>
                  <a:ea typeface="Arimo"/>
                  <a:cs typeface="Arimo"/>
                  <a:sym typeface="Arimo"/>
                </a:rPr>
                <a:t>AI creates realistic impersonations for trust exploitation.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45475" y="7195840"/>
            <a:ext cx="647402" cy="647402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8771632" y="7297936"/>
            <a:ext cx="4614714" cy="442912"/>
            <a:chOff x="0" y="0"/>
            <a:chExt cx="615295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152952" cy="590550"/>
            </a:xfrm>
            <a:custGeom>
              <a:avLst/>
              <a:gdLst/>
              <a:ahLst/>
              <a:cxnLst/>
              <a:rect l="l" t="t" r="r" b="b"/>
              <a:pathLst>
                <a:path w="6152952" h="590550">
                  <a:moveTo>
                    <a:pt x="0" y="0"/>
                  </a:moveTo>
                  <a:lnTo>
                    <a:pt x="6152952" y="0"/>
                  </a:lnTo>
                  <a:lnTo>
                    <a:pt x="615295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615295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2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Automated Target Profiling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8771632" y="7910959"/>
            <a:ext cx="8524131" cy="453629"/>
            <a:chOff x="0" y="0"/>
            <a:chExt cx="11365508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04775"/>
              <a:ext cx="11365508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rgbClr val="7030A0"/>
                  </a:solidFill>
                  <a:latin typeface="Arimo"/>
                  <a:ea typeface="Arimo"/>
                  <a:cs typeface="Arimo"/>
                  <a:sym typeface="Arimo"/>
                </a:rPr>
                <a:t>AI rapidly collects and segments targets for efficient attacks.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15BB016-4CB7-E340-9CE9-80DFF4B22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943" y="3218311"/>
            <a:ext cx="6068785" cy="6392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DF9040-F5DB-6887-4F4C-0A4BDF4AC31C}"/>
              </a:ext>
            </a:extLst>
          </p:cNvPr>
          <p:cNvSpPr txBox="1"/>
          <p:nvPr/>
        </p:nvSpPr>
        <p:spPr>
          <a:xfrm>
            <a:off x="1066800" y="999345"/>
            <a:ext cx="10820400" cy="872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4000" b="1" dirty="0">
                <a:solidFill>
                  <a:srgbClr val="7030A0"/>
                </a:solidFill>
                <a:latin typeface="Arimo Bold"/>
                <a:ea typeface="Arimo Bold"/>
                <a:cs typeface="Arimo Bold"/>
                <a:sym typeface="Arimo Bold"/>
              </a:rPr>
              <a:t>AI in Phishing Campaigns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2ED3B-2491-82EF-9C51-524C7BDF2F78}"/>
              </a:ext>
            </a:extLst>
          </p:cNvPr>
          <p:cNvSpPr txBox="1"/>
          <p:nvPr/>
        </p:nvSpPr>
        <p:spPr>
          <a:xfrm>
            <a:off x="789214" y="3429000"/>
            <a:ext cx="510540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Smart email crafting</a:t>
            </a:r>
          </a:p>
          <a:p>
            <a:endParaRPr lang="en-IN" sz="40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rgbClr val="00B050"/>
                </a:solidFill>
              </a:rPr>
              <a:t>AI generates believable phishing emails tailored to users.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35B56A-0315-AB21-6F66-56BB467A43D0}"/>
              </a:ext>
            </a:extLst>
          </p:cNvPr>
          <p:cNvSpPr txBox="1"/>
          <p:nvPr/>
        </p:nvSpPr>
        <p:spPr>
          <a:xfrm>
            <a:off x="12621986" y="2898518"/>
            <a:ext cx="48768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6">
                    <a:lumMod val="75000"/>
                  </a:schemeClr>
                </a:solidFill>
              </a:rPr>
              <a:t>Adaptive Attack Strategies</a:t>
            </a:r>
          </a:p>
          <a:p>
            <a:endParaRPr lang="en-US" sz="4400" dirty="0">
              <a:solidFill>
                <a:srgbClr val="00B05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00B050"/>
                </a:solidFill>
              </a:rPr>
              <a:t>Phishing tactics evolve based on real-time AI feedback.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414224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" r="-10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66627" y="4532114"/>
            <a:ext cx="12020847" cy="1560612"/>
            <a:chOff x="-167481" y="-899517"/>
            <a:chExt cx="16027797" cy="20808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860316" cy="1181298"/>
            </a:xfrm>
            <a:custGeom>
              <a:avLst/>
              <a:gdLst/>
              <a:ahLst/>
              <a:cxnLst/>
              <a:rect l="l" t="t" r="r" b="b"/>
              <a:pathLst>
                <a:path w="15860316" h="1181298">
                  <a:moveTo>
                    <a:pt x="0" y="0"/>
                  </a:moveTo>
                  <a:lnTo>
                    <a:pt x="15860316" y="0"/>
                  </a:lnTo>
                  <a:lnTo>
                    <a:pt x="15860316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167481" y="-899517"/>
              <a:ext cx="15860315" cy="12384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Role of AI in Keylogger Deployment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6513165"/>
            <a:ext cx="5254973" cy="2115890"/>
            <a:chOff x="0" y="0"/>
            <a:chExt cx="7006630" cy="2821187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6993890" cy="2808478"/>
            </a:xfrm>
            <a:custGeom>
              <a:avLst/>
              <a:gdLst/>
              <a:ahLst/>
              <a:cxnLst/>
              <a:rect l="l" t="t" r="r" b="b"/>
              <a:pathLst>
                <a:path w="6993890" h="2808478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6834759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2649728"/>
                  </a:lnTo>
                  <a:cubicBezTo>
                    <a:pt x="6993890" y="2737485"/>
                    <a:pt x="6922643" y="2808478"/>
                    <a:pt x="6834632" y="2808478"/>
                  </a:cubicBezTo>
                  <a:lnTo>
                    <a:pt x="159258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7006717" cy="2821178"/>
            </a:xfrm>
            <a:custGeom>
              <a:avLst/>
              <a:gdLst/>
              <a:ahLst/>
              <a:cxnLst/>
              <a:rect l="l" t="t" r="r" b="b"/>
              <a:pathLst>
                <a:path w="7006717" h="2821178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6841109" y="0"/>
                  </a:lnTo>
                  <a:lnTo>
                    <a:pt x="6841109" y="6350"/>
                  </a:lnTo>
                  <a:lnTo>
                    <a:pt x="6841109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2656078"/>
                  </a:lnTo>
                  <a:lnTo>
                    <a:pt x="7000367" y="2656078"/>
                  </a:lnTo>
                  <a:lnTo>
                    <a:pt x="7006717" y="2656078"/>
                  </a:lnTo>
                  <a:cubicBezTo>
                    <a:pt x="7006717" y="2747264"/>
                    <a:pt x="6932549" y="2821178"/>
                    <a:pt x="6841109" y="2821178"/>
                  </a:cubicBezTo>
                  <a:lnTo>
                    <a:pt x="6841109" y="2814828"/>
                  </a:lnTo>
                  <a:lnTo>
                    <a:pt x="6841109" y="2821178"/>
                  </a:lnTo>
                  <a:lnTo>
                    <a:pt x="165608" y="2821178"/>
                  </a:lnTo>
                  <a:lnTo>
                    <a:pt x="165608" y="2814828"/>
                  </a:lnTo>
                  <a:lnTo>
                    <a:pt x="165608" y="2821178"/>
                  </a:lnTo>
                  <a:cubicBezTo>
                    <a:pt x="74168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608" y="2808478"/>
                  </a:cubicBezTo>
                  <a:lnTo>
                    <a:pt x="6841109" y="2808478"/>
                  </a:lnTo>
                  <a:cubicBezTo>
                    <a:pt x="6925564" y="2808478"/>
                    <a:pt x="6994017" y="2740152"/>
                    <a:pt x="6994017" y="2656078"/>
                  </a:cubicBezTo>
                  <a:lnTo>
                    <a:pt x="6994017" y="165100"/>
                  </a:lnTo>
                  <a:cubicBezTo>
                    <a:pt x="6994017" y="80899"/>
                    <a:pt x="6925564" y="12700"/>
                    <a:pt x="6841109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85280" y="6810970"/>
            <a:ext cx="3582889" cy="442912"/>
            <a:chOff x="0" y="0"/>
            <a:chExt cx="4777185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77185" cy="590550"/>
            </a:xfrm>
            <a:custGeom>
              <a:avLst/>
              <a:gdLst/>
              <a:ahLst/>
              <a:cxnLst/>
              <a:rect l="l" t="t" r="r" b="b"/>
              <a:pathLst>
                <a:path w="4777185" h="590550">
                  <a:moveTo>
                    <a:pt x="0" y="0"/>
                  </a:moveTo>
                  <a:lnTo>
                    <a:pt x="4777185" y="0"/>
                  </a:lnTo>
                  <a:lnTo>
                    <a:pt x="4777185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4777185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AI-Driven Keyloggers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5280" y="7423994"/>
            <a:ext cx="4659362" cy="907256"/>
            <a:chOff x="0" y="0"/>
            <a:chExt cx="6212483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212483" cy="1209675"/>
            </a:xfrm>
            <a:custGeom>
              <a:avLst/>
              <a:gdLst/>
              <a:ahLst/>
              <a:cxnLst/>
              <a:rect l="l" t="t" r="r" b="b"/>
              <a:pathLst>
                <a:path w="6212483" h="1209675">
                  <a:moveTo>
                    <a:pt x="0" y="0"/>
                  </a:moveTo>
                  <a:lnTo>
                    <a:pt x="6212483" y="0"/>
                  </a:lnTo>
                  <a:lnTo>
                    <a:pt x="621248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621248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Use AI to disguise themselves and avoid detection.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16440" y="6513165"/>
            <a:ext cx="5254973" cy="2115890"/>
            <a:chOff x="0" y="0"/>
            <a:chExt cx="7006630" cy="2821187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6993890" cy="2808478"/>
            </a:xfrm>
            <a:custGeom>
              <a:avLst/>
              <a:gdLst/>
              <a:ahLst/>
              <a:cxnLst/>
              <a:rect l="l" t="t" r="r" b="b"/>
              <a:pathLst>
                <a:path w="6993890" h="2808478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6834759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2649728"/>
                  </a:lnTo>
                  <a:cubicBezTo>
                    <a:pt x="6993890" y="2737485"/>
                    <a:pt x="6922643" y="2808478"/>
                    <a:pt x="6834632" y="2808478"/>
                  </a:cubicBezTo>
                  <a:lnTo>
                    <a:pt x="159258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7006717" cy="2821178"/>
            </a:xfrm>
            <a:custGeom>
              <a:avLst/>
              <a:gdLst/>
              <a:ahLst/>
              <a:cxnLst/>
              <a:rect l="l" t="t" r="r" b="b"/>
              <a:pathLst>
                <a:path w="7006717" h="2821178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6841109" y="0"/>
                  </a:lnTo>
                  <a:lnTo>
                    <a:pt x="6841109" y="6350"/>
                  </a:lnTo>
                  <a:lnTo>
                    <a:pt x="6841109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2656078"/>
                  </a:lnTo>
                  <a:lnTo>
                    <a:pt x="7000367" y="2656078"/>
                  </a:lnTo>
                  <a:lnTo>
                    <a:pt x="7006717" y="2656078"/>
                  </a:lnTo>
                  <a:cubicBezTo>
                    <a:pt x="7006717" y="2747264"/>
                    <a:pt x="6932549" y="2821178"/>
                    <a:pt x="6841109" y="2821178"/>
                  </a:cubicBezTo>
                  <a:lnTo>
                    <a:pt x="6841109" y="2814828"/>
                  </a:lnTo>
                  <a:lnTo>
                    <a:pt x="6841109" y="2821178"/>
                  </a:lnTo>
                  <a:lnTo>
                    <a:pt x="165608" y="2821178"/>
                  </a:lnTo>
                  <a:lnTo>
                    <a:pt x="165608" y="2814828"/>
                  </a:lnTo>
                  <a:lnTo>
                    <a:pt x="165608" y="2821178"/>
                  </a:lnTo>
                  <a:cubicBezTo>
                    <a:pt x="74168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608" y="2808478"/>
                  </a:cubicBezTo>
                  <a:lnTo>
                    <a:pt x="6841109" y="2808478"/>
                  </a:lnTo>
                  <a:cubicBezTo>
                    <a:pt x="6925564" y="2808478"/>
                    <a:pt x="6994017" y="2740152"/>
                    <a:pt x="6994017" y="2656078"/>
                  </a:cubicBezTo>
                  <a:lnTo>
                    <a:pt x="6994017" y="165100"/>
                  </a:lnTo>
                  <a:cubicBezTo>
                    <a:pt x="6994017" y="80899"/>
                    <a:pt x="6925564" y="12700"/>
                    <a:pt x="6841109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814245" y="6810970"/>
            <a:ext cx="3883670" cy="442912"/>
            <a:chOff x="0" y="0"/>
            <a:chExt cx="5178227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178227" cy="590550"/>
            </a:xfrm>
            <a:custGeom>
              <a:avLst/>
              <a:gdLst/>
              <a:ahLst/>
              <a:cxnLst/>
              <a:rect l="l" t="t" r="r" b="b"/>
              <a:pathLst>
                <a:path w="5178227" h="590550">
                  <a:moveTo>
                    <a:pt x="0" y="0"/>
                  </a:moveTo>
                  <a:lnTo>
                    <a:pt x="5178227" y="0"/>
                  </a:lnTo>
                  <a:lnTo>
                    <a:pt x="517822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5178227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Smart Data Extraction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814245" y="7423994"/>
            <a:ext cx="4659362" cy="907256"/>
            <a:chOff x="0" y="0"/>
            <a:chExt cx="6212483" cy="120967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212483" cy="1209675"/>
            </a:xfrm>
            <a:custGeom>
              <a:avLst/>
              <a:gdLst/>
              <a:ahLst/>
              <a:cxnLst/>
              <a:rect l="l" t="t" r="r" b="b"/>
              <a:pathLst>
                <a:path w="6212483" h="1209675">
                  <a:moveTo>
                    <a:pt x="0" y="0"/>
                  </a:moveTo>
                  <a:lnTo>
                    <a:pt x="6212483" y="0"/>
                  </a:lnTo>
                  <a:lnTo>
                    <a:pt x="621248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621248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AI analyzes captured keystrokes to extract valuable credentials.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045404" y="6513165"/>
            <a:ext cx="5254973" cy="2115890"/>
            <a:chOff x="0" y="0"/>
            <a:chExt cx="7006630" cy="2821187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6993890" cy="2808478"/>
            </a:xfrm>
            <a:custGeom>
              <a:avLst/>
              <a:gdLst/>
              <a:ahLst/>
              <a:cxnLst/>
              <a:rect l="l" t="t" r="r" b="b"/>
              <a:pathLst>
                <a:path w="6993890" h="2808478">
                  <a:moveTo>
                    <a:pt x="0" y="158750"/>
                  </a:moveTo>
                  <a:cubicBezTo>
                    <a:pt x="0" y="71120"/>
                    <a:pt x="71247" y="0"/>
                    <a:pt x="159258" y="0"/>
                  </a:cubicBezTo>
                  <a:lnTo>
                    <a:pt x="6834759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2649728"/>
                  </a:lnTo>
                  <a:cubicBezTo>
                    <a:pt x="6993890" y="2737485"/>
                    <a:pt x="6922643" y="2808478"/>
                    <a:pt x="6834632" y="2808478"/>
                  </a:cubicBezTo>
                  <a:lnTo>
                    <a:pt x="159258" y="2808478"/>
                  </a:lnTo>
                  <a:cubicBezTo>
                    <a:pt x="71374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7006717" cy="2821178"/>
            </a:xfrm>
            <a:custGeom>
              <a:avLst/>
              <a:gdLst/>
              <a:ahLst/>
              <a:cxnLst/>
              <a:rect l="l" t="t" r="r" b="b"/>
              <a:pathLst>
                <a:path w="7006717" h="2821178">
                  <a:moveTo>
                    <a:pt x="0" y="165100"/>
                  </a:moveTo>
                  <a:cubicBezTo>
                    <a:pt x="0" y="73914"/>
                    <a:pt x="74168" y="0"/>
                    <a:pt x="165608" y="0"/>
                  </a:cubicBezTo>
                  <a:lnTo>
                    <a:pt x="6841109" y="0"/>
                  </a:lnTo>
                  <a:lnTo>
                    <a:pt x="6841109" y="6350"/>
                  </a:lnTo>
                  <a:lnTo>
                    <a:pt x="6841109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2656078"/>
                  </a:lnTo>
                  <a:lnTo>
                    <a:pt x="7000367" y="2656078"/>
                  </a:lnTo>
                  <a:lnTo>
                    <a:pt x="7006717" y="2656078"/>
                  </a:lnTo>
                  <a:cubicBezTo>
                    <a:pt x="7006717" y="2747264"/>
                    <a:pt x="6932549" y="2821178"/>
                    <a:pt x="6841109" y="2821178"/>
                  </a:cubicBezTo>
                  <a:lnTo>
                    <a:pt x="6841109" y="2814828"/>
                  </a:lnTo>
                  <a:lnTo>
                    <a:pt x="6841109" y="2821178"/>
                  </a:lnTo>
                  <a:lnTo>
                    <a:pt x="165608" y="2821178"/>
                  </a:lnTo>
                  <a:lnTo>
                    <a:pt x="165608" y="2814828"/>
                  </a:lnTo>
                  <a:lnTo>
                    <a:pt x="165608" y="2821178"/>
                  </a:lnTo>
                  <a:cubicBezTo>
                    <a:pt x="74168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608" y="2808478"/>
                  </a:cubicBezTo>
                  <a:lnTo>
                    <a:pt x="6841109" y="2808478"/>
                  </a:lnTo>
                  <a:cubicBezTo>
                    <a:pt x="6925564" y="2808478"/>
                    <a:pt x="6994017" y="2740152"/>
                    <a:pt x="6994017" y="2656078"/>
                  </a:cubicBezTo>
                  <a:lnTo>
                    <a:pt x="6994017" y="165100"/>
                  </a:lnTo>
                  <a:cubicBezTo>
                    <a:pt x="6994017" y="80899"/>
                    <a:pt x="6925564" y="12700"/>
                    <a:pt x="6841109" y="12700"/>
                  </a:cubicBezTo>
                  <a:lnTo>
                    <a:pt x="165608" y="12700"/>
                  </a:lnTo>
                  <a:lnTo>
                    <a:pt x="165608" y="6350"/>
                  </a:lnTo>
                  <a:lnTo>
                    <a:pt x="165608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2343210" y="6810970"/>
            <a:ext cx="3610124" cy="442912"/>
            <a:chOff x="0" y="0"/>
            <a:chExt cx="4813498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813498" cy="590550"/>
            </a:xfrm>
            <a:custGeom>
              <a:avLst/>
              <a:gdLst/>
              <a:ahLst/>
              <a:cxnLst/>
              <a:rect l="l" t="t" r="r" b="b"/>
              <a:pathLst>
                <a:path w="4813498" h="590550">
                  <a:moveTo>
                    <a:pt x="0" y="0"/>
                  </a:moveTo>
                  <a:lnTo>
                    <a:pt x="4813498" y="0"/>
                  </a:lnTo>
                  <a:lnTo>
                    <a:pt x="481349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813498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Adaptive Persistence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343210" y="7423994"/>
            <a:ext cx="4659362" cy="907256"/>
            <a:chOff x="0" y="0"/>
            <a:chExt cx="6212483" cy="120967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212483" cy="1209675"/>
            </a:xfrm>
            <a:custGeom>
              <a:avLst/>
              <a:gdLst/>
              <a:ahLst/>
              <a:cxnLst/>
              <a:rect l="l" t="t" r="r" b="b"/>
              <a:pathLst>
                <a:path w="6212483" h="1209675">
                  <a:moveTo>
                    <a:pt x="0" y="0"/>
                  </a:moveTo>
                  <a:lnTo>
                    <a:pt x="6212483" y="0"/>
                  </a:lnTo>
                  <a:lnTo>
                    <a:pt x="621248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04775"/>
              <a:ext cx="621248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AI changes keylogger patterns to evade antivirus tools.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2149079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Detecting AI-Driven Phishing Attacks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4341465"/>
            <a:ext cx="647402" cy="647402"/>
            <a:chOff x="0" y="0"/>
            <a:chExt cx="863203" cy="863203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956575" y="4399360"/>
            <a:ext cx="425203" cy="531614"/>
            <a:chOff x="0" y="0"/>
            <a:chExt cx="566937" cy="70881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771632" y="4443561"/>
            <a:ext cx="3544044" cy="442912"/>
            <a:chOff x="0" y="0"/>
            <a:chExt cx="4725392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6">
                      <a:lumMod val="75000"/>
                    </a:schemeClr>
                  </a:solidFill>
                  <a:latin typeface="Arimo Bold"/>
                  <a:ea typeface="Arimo Bold"/>
                  <a:cs typeface="Arimo Bold"/>
                  <a:sym typeface="Arimo Bold"/>
                </a:rPr>
                <a:t>Behavioral Analysis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771632" y="5056585"/>
            <a:ext cx="3624262" cy="907256"/>
            <a:chOff x="0" y="0"/>
            <a:chExt cx="4832350" cy="120967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04775"/>
              <a:ext cx="4832350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Monitor interactions for unusual patterns.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745491" y="4341465"/>
            <a:ext cx="647402" cy="647402"/>
            <a:chOff x="0" y="0"/>
            <a:chExt cx="863203" cy="863203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856592" y="4399360"/>
            <a:ext cx="425203" cy="531614"/>
            <a:chOff x="0" y="0"/>
            <a:chExt cx="566937" cy="70881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671649" y="4443561"/>
            <a:ext cx="3624262" cy="885825"/>
            <a:chOff x="0" y="0"/>
            <a:chExt cx="4832350" cy="11811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832350" cy="1181100"/>
            </a:xfrm>
            <a:custGeom>
              <a:avLst/>
              <a:gdLst/>
              <a:ahLst/>
              <a:cxnLst/>
              <a:rect l="l" t="t" r="r" b="b"/>
              <a:pathLst>
                <a:path w="4832350" h="1181100">
                  <a:moveTo>
                    <a:pt x="0" y="0"/>
                  </a:moveTo>
                  <a:lnTo>
                    <a:pt x="4832350" y="0"/>
                  </a:lnTo>
                  <a:lnTo>
                    <a:pt x="483235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4832350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6">
                      <a:lumMod val="75000"/>
                    </a:schemeClr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AI-Powered Email Filters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671649" y="5499498"/>
            <a:ext cx="3624262" cy="907256"/>
            <a:chOff x="0" y="0"/>
            <a:chExt cx="4832350" cy="12096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832350" cy="1209675"/>
            </a:xfrm>
            <a:custGeom>
              <a:avLst/>
              <a:gdLst/>
              <a:ahLst/>
              <a:cxnLst/>
              <a:rect l="l" t="t" r="r" b="b"/>
              <a:pathLst>
                <a:path w="4832350" h="1209675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04775"/>
              <a:ext cx="4832350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Use advanced AI algorithms to flag suspicious emails.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7845475" y="6969026"/>
            <a:ext cx="647402" cy="647403"/>
            <a:chOff x="0" y="0"/>
            <a:chExt cx="863203" cy="863203"/>
          </a:xfrm>
        </p:grpSpPr>
        <p:sp>
          <p:nvSpPr>
            <p:cNvPr id="34" name="Freeform 3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7956575" y="7026920"/>
            <a:ext cx="425203" cy="531614"/>
            <a:chOff x="0" y="0"/>
            <a:chExt cx="566937" cy="7088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8771632" y="7071123"/>
            <a:ext cx="3544044" cy="442912"/>
            <a:chOff x="0" y="0"/>
            <a:chExt cx="4725392" cy="59055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 dirty="0">
                  <a:solidFill>
                    <a:schemeClr val="accent6">
                      <a:lumMod val="75000"/>
                    </a:schemeClr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User Education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8771632" y="7684145"/>
            <a:ext cx="8524131" cy="453629"/>
            <a:chOff x="0" y="0"/>
            <a:chExt cx="11365508" cy="604838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1365509" cy="604838"/>
            </a:xfrm>
            <a:custGeom>
              <a:avLst/>
              <a:gdLst/>
              <a:ahLst/>
              <a:cxnLst/>
              <a:rect l="l" t="t" r="r" b="b"/>
              <a:pathLst>
                <a:path w="11365509" h="604838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104775"/>
              <a:ext cx="11365508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chemeClr val="tx2">
                      <a:lumMod val="7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Train employees to recognize AI-enhanced scams.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493192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Preventing Keylogger Threats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7850237" y="3690343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5" b="-55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672713" y="3783063"/>
            <a:ext cx="5338687" cy="471487"/>
            <a:chOff x="0" y="-38100"/>
            <a:chExt cx="7118250" cy="6286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994797" cy="590550"/>
            </a:xfrm>
            <a:custGeom>
              <a:avLst/>
              <a:gdLst/>
              <a:ahLst/>
              <a:cxnLst/>
              <a:rect l="l" t="t" r="r" b="b"/>
              <a:pathLst>
                <a:path w="5994797" h="590550">
                  <a:moveTo>
                    <a:pt x="0" y="0"/>
                  </a:moveTo>
                  <a:lnTo>
                    <a:pt x="5994797" y="0"/>
                  </a:lnTo>
                  <a:lnTo>
                    <a:pt x="599479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118250" cy="61626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200" b="1" dirty="0">
                  <a:solidFill>
                    <a:srgbClr val="FF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Regular Software Updates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40056" y="4296385"/>
            <a:ext cx="7655708" cy="744126"/>
            <a:chOff x="-70629" y="-387329"/>
            <a:chExt cx="10207611" cy="99216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-70629" y="-387329"/>
              <a:ext cx="10136982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Patch vulnerabilities often exploited by keyloggers.</a:t>
              </a:r>
            </a:p>
          </p:txBody>
        </p:sp>
      </p:grpSp>
      <p:sp>
        <p:nvSpPr>
          <p:cNvPr id="16" name="Freeform 16" descr="preencoded.png"/>
          <p:cNvSpPr/>
          <p:nvPr/>
        </p:nvSpPr>
        <p:spPr>
          <a:xfrm>
            <a:off x="7850237" y="5391447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5" b="-55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9542338" y="5531794"/>
            <a:ext cx="4935661" cy="613023"/>
            <a:chOff x="-200919" y="-190895"/>
            <a:chExt cx="5545832" cy="78144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344913" cy="590550"/>
            </a:xfrm>
            <a:custGeom>
              <a:avLst/>
              <a:gdLst/>
              <a:ahLst/>
              <a:cxnLst/>
              <a:rect l="l" t="t" r="r" b="b"/>
              <a:pathLst>
                <a:path w="5344913" h="590550">
                  <a:moveTo>
                    <a:pt x="0" y="0"/>
                  </a:moveTo>
                  <a:lnTo>
                    <a:pt x="5344913" y="0"/>
                  </a:lnTo>
                  <a:lnTo>
                    <a:pt x="534491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200919" y="-190895"/>
              <a:ext cx="5344913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200" b="1" dirty="0">
                  <a:solidFill>
                    <a:srgbClr val="FF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 Anti-Malware Tools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693028" y="6287989"/>
            <a:ext cx="7602736" cy="453629"/>
            <a:chOff x="0" y="0"/>
            <a:chExt cx="10136982" cy="60483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04775"/>
              <a:ext cx="10136982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Deploy AI-driven antivirus for better detection.</a:t>
              </a:r>
            </a:p>
          </p:txBody>
        </p:sp>
      </p:grpSp>
      <p:sp>
        <p:nvSpPr>
          <p:cNvPr id="23" name="Freeform 23" descr="preencoded.png"/>
          <p:cNvSpPr/>
          <p:nvPr/>
        </p:nvSpPr>
        <p:spPr>
          <a:xfrm>
            <a:off x="7850237" y="7092552"/>
            <a:ext cx="1417588" cy="1701105"/>
          </a:xfrm>
          <a:custGeom>
            <a:avLst/>
            <a:gdLst/>
            <a:ahLst/>
            <a:cxnLst/>
            <a:rect l="l" t="t" r="r" b="b"/>
            <a:pathLst>
              <a:path w="1417588" h="1701105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55" b="-55"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9693028" y="7376071"/>
            <a:ext cx="3544044" cy="442912"/>
            <a:chOff x="0" y="0"/>
            <a:chExt cx="4725392" cy="5905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600" b="1" dirty="0">
                  <a:solidFill>
                    <a:srgbClr val="FF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Limit Privileges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9693028" y="7989094"/>
            <a:ext cx="7602736" cy="453629"/>
            <a:chOff x="0" y="0"/>
            <a:chExt cx="10136982" cy="60483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136982" cy="604838"/>
            </a:xfrm>
            <a:custGeom>
              <a:avLst/>
              <a:gdLst/>
              <a:ahLst/>
              <a:cxnLst/>
              <a:rect l="l" t="t" r="r" b="b"/>
              <a:pathLst>
                <a:path w="10136982" h="604838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04775"/>
              <a:ext cx="10136982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800" b="1" dirty="0">
                  <a:solidFill>
                    <a:schemeClr val="bg2">
                      <a:lumMod val="25000"/>
                    </a:schemeClr>
                  </a:solidFill>
                  <a:latin typeface="Arimo"/>
                  <a:ea typeface="Arimo"/>
                  <a:cs typeface="Arimo"/>
                  <a:sym typeface="Arimo"/>
                </a:rPr>
                <a:t>Restrict software installations and admin rights.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563886"/>
            <a:ext cx="12149584" cy="885974"/>
            <a:chOff x="0" y="0"/>
            <a:chExt cx="16199445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199445" cy="1181298"/>
            </a:xfrm>
            <a:custGeom>
              <a:avLst/>
              <a:gdLst/>
              <a:ahLst/>
              <a:cxnLst/>
              <a:rect l="l" t="t" r="r" b="b"/>
              <a:pathLst>
                <a:path w="16199445" h="1181298">
                  <a:moveTo>
                    <a:pt x="0" y="0"/>
                  </a:moveTo>
                  <a:lnTo>
                    <a:pt x="16199445" y="0"/>
                  </a:lnTo>
                  <a:lnTo>
                    <a:pt x="16199445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6199445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Integrating AI Defense Mechanisms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79736" y="5109865"/>
            <a:ext cx="3544044" cy="442912"/>
            <a:chOff x="0" y="0"/>
            <a:chExt cx="4725392" cy="590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437"/>
                </a:lnSpc>
              </a:pPr>
              <a:r>
                <a:rPr lang="en-US" sz="2800" b="1" dirty="0">
                  <a:solidFill>
                    <a:srgbClr val="00B05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Threat Intelligence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722888"/>
            <a:ext cx="4731544" cy="907256"/>
            <a:chOff x="0" y="0"/>
            <a:chExt cx="6308725" cy="12096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08725" cy="1209675"/>
            </a:xfrm>
            <a:custGeom>
              <a:avLst/>
              <a:gdLst/>
              <a:ahLst/>
              <a:cxnLst/>
              <a:rect l="l" t="t" r="r" b="b"/>
              <a:pathLst>
                <a:path w="6308725" h="1209675">
                  <a:moveTo>
                    <a:pt x="0" y="0"/>
                  </a:moveTo>
                  <a:lnTo>
                    <a:pt x="6308725" y="0"/>
                  </a:lnTo>
                  <a:lnTo>
                    <a:pt x="630872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630872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3562"/>
                </a:lnSpc>
              </a:pPr>
              <a:r>
                <a:rPr lang="en-US" sz="2400" dirty="0">
                  <a:solidFill>
                    <a:srgbClr val="FF0000"/>
                  </a:solidFill>
                  <a:latin typeface="Arimo"/>
                  <a:ea typeface="Arimo"/>
                  <a:cs typeface="Arimo"/>
                  <a:sym typeface="Arimo"/>
                </a:rPr>
                <a:t>AI collects and analyzes phishing and keylogger trends.</a:t>
              </a:r>
            </a:p>
          </p:txBody>
        </p:sp>
      </p:grpSp>
      <p:sp>
        <p:nvSpPr>
          <p:cNvPr id="14" name="Freeform 1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6964264" y="5261372"/>
            <a:ext cx="424160" cy="530275"/>
            <a:chOff x="0" y="0"/>
            <a:chExt cx="565547" cy="7070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422237" y="3576935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800" b="1" dirty="0">
                  <a:solidFill>
                    <a:srgbClr val="00B05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Real-Time Response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422237" y="4189959"/>
            <a:ext cx="4873526" cy="907256"/>
            <a:chOff x="0" y="0"/>
            <a:chExt cx="6498035" cy="12096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498035" cy="1209675"/>
            </a:xfrm>
            <a:custGeom>
              <a:avLst/>
              <a:gdLst/>
              <a:ahLst/>
              <a:cxnLst/>
              <a:rect l="l" t="t" r="r" b="b"/>
              <a:pathLst>
                <a:path w="6498035" h="1209675">
                  <a:moveTo>
                    <a:pt x="0" y="0"/>
                  </a:moveTo>
                  <a:lnTo>
                    <a:pt x="6498035" y="0"/>
                  </a:lnTo>
                  <a:lnTo>
                    <a:pt x="6498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04775"/>
              <a:ext cx="6498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rgbClr val="FF0000"/>
                  </a:solidFill>
                  <a:latin typeface="Arimo"/>
                  <a:ea typeface="Arimo"/>
                  <a:cs typeface="Arimo"/>
                  <a:sym typeface="Arimo"/>
                </a:rPr>
                <a:t>Automated AI responses block attacks instantly.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12884" y="4072532"/>
            <a:ext cx="424160" cy="530275"/>
            <a:chOff x="0" y="0"/>
            <a:chExt cx="565547" cy="70703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422237" y="6614071"/>
            <a:ext cx="4000650" cy="471487"/>
            <a:chOff x="0" y="-38100"/>
            <a:chExt cx="5334199" cy="6286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67263" cy="590550"/>
            </a:xfrm>
            <a:custGeom>
              <a:avLst/>
              <a:gdLst/>
              <a:ahLst/>
              <a:cxnLst/>
              <a:rect l="l" t="t" r="r" b="b"/>
              <a:pathLst>
                <a:path w="4767263" h="590550">
                  <a:moveTo>
                    <a:pt x="0" y="0"/>
                  </a:moveTo>
                  <a:lnTo>
                    <a:pt x="4767263" y="0"/>
                  </a:lnTo>
                  <a:lnTo>
                    <a:pt x="476726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5334199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800" b="1" dirty="0">
                  <a:solidFill>
                    <a:srgbClr val="00B05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Continuous Learning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422237" y="7255669"/>
            <a:ext cx="4873526" cy="907256"/>
            <a:chOff x="0" y="0"/>
            <a:chExt cx="6498035" cy="120967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498035" cy="1209675"/>
            </a:xfrm>
            <a:custGeom>
              <a:avLst/>
              <a:gdLst/>
              <a:ahLst/>
              <a:cxnLst/>
              <a:rect l="l" t="t" r="r" b="b"/>
              <a:pathLst>
                <a:path w="6498035" h="1209675">
                  <a:moveTo>
                    <a:pt x="0" y="0"/>
                  </a:moveTo>
                  <a:lnTo>
                    <a:pt x="6498035" y="0"/>
                  </a:lnTo>
                  <a:lnTo>
                    <a:pt x="6498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04775"/>
              <a:ext cx="6498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400" dirty="0">
                  <a:solidFill>
                    <a:srgbClr val="FF0000"/>
                  </a:solidFill>
                  <a:latin typeface="Arimo"/>
                  <a:ea typeface="Arimo"/>
                  <a:cs typeface="Arimo"/>
                  <a:sym typeface="Arimo"/>
                </a:rPr>
                <a:t>AI updates defense models to keep pace with attackers.</a:t>
              </a:r>
            </a:p>
          </p:txBody>
        </p:sp>
      </p:grpSp>
      <p:sp>
        <p:nvSpPr>
          <p:cNvPr id="34" name="Freeform 34" descr="preencoded.png"/>
          <p:cNvSpPr/>
          <p:nvPr/>
        </p:nvSpPr>
        <p:spPr>
          <a:xfrm>
            <a:off x="6290816" y="3016895"/>
            <a:ext cx="5706219" cy="5706219"/>
          </a:xfrm>
          <a:custGeom>
            <a:avLst/>
            <a:gdLst/>
            <a:ahLst/>
            <a:cxnLst/>
            <a:rect l="l" t="t" r="r" b="b"/>
            <a:pathLst>
              <a:path w="5706219" h="5706219">
                <a:moveTo>
                  <a:pt x="0" y="0"/>
                </a:moveTo>
                <a:lnTo>
                  <a:pt x="5706219" y="0"/>
                </a:lnTo>
                <a:lnTo>
                  <a:pt x="5706219" y="5706219"/>
                </a:lnTo>
                <a:lnTo>
                  <a:pt x="0" y="57062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9618166" y="7480250"/>
            <a:ext cx="424160" cy="530275"/>
            <a:chOff x="0" y="0"/>
            <a:chExt cx="565547" cy="70703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65547" cy="707033"/>
            </a:xfrm>
            <a:custGeom>
              <a:avLst/>
              <a:gdLst/>
              <a:ahLst/>
              <a:cxnLst/>
              <a:rect l="l" t="t" r="r" b="b"/>
              <a:pathLst>
                <a:path w="565547" h="707033">
                  <a:moveTo>
                    <a:pt x="0" y="0"/>
                  </a:moveTo>
                  <a:lnTo>
                    <a:pt x="565547" y="0"/>
                  </a:lnTo>
                  <a:lnTo>
                    <a:pt x="565547" y="707033"/>
                  </a:lnTo>
                  <a:lnTo>
                    <a:pt x="0" y="7070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152400"/>
              <a:ext cx="565547" cy="8594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312"/>
                </a:lnSpc>
              </a:pPr>
              <a:r>
                <a:rPr lang="en-US" sz="3312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2462659"/>
            <a:ext cx="9251008" cy="885974"/>
            <a:chOff x="0" y="0"/>
            <a:chExt cx="12334677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334677" cy="1181298"/>
            </a:xfrm>
            <a:custGeom>
              <a:avLst/>
              <a:gdLst/>
              <a:ahLst/>
              <a:cxnLst/>
              <a:rect l="l" t="t" r="r" b="b"/>
              <a:pathLst>
                <a:path w="12334677" h="1181298">
                  <a:moveTo>
                    <a:pt x="0" y="0"/>
                  </a:moveTo>
                  <a:lnTo>
                    <a:pt x="12334677" y="0"/>
                  </a:lnTo>
                  <a:lnTo>
                    <a:pt x="1233467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2334677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0070C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Conclusion and Next Steps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5475" y="3769072"/>
            <a:ext cx="222051" cy="1076176"/>
            <a:chOff x="0" y="0"/>
            <a:chExt cx="296068" cy="1434902"/>
          </a:xfrm>
        </p:grpSpPr>
        <p:sp>
          <p:nvSpPr>
            <p:cNvPr id="10" name="Freeform 10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487966" y="3773835"/>
            <a:ext cx="3855988" cy="442912"/>
            <a:chOff x="0" y="0"/>
            <a:chExt cx="5141317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5141317" cy="590550"/>
            </a:xfrm>
            <a:custGeom>
              <a:avLst/>
              <a:gdLst/>
              <a:ahLst/>
              <a:cxnLst/>
              <a:rect l="l" t="t" r="r" b="b"/>
              <a:pathLst>
                <a:path w="5141317" h="590550">
                  <a:moveTo>
                    <a:pt x="0" y="0"/>
                  </a:moveTo>
                  <a:lnTo>
                    <a:pt x="5141317" y="0"/>
                  </a:lnTo>
                  <a:lnTo>
                    <a:pt x="514131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5141317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Understand AI Threats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487966" y="4386858"/>
            <a:ext cx="8807797" cy="453629"/>
            <a:chOff x="0" y="0"/>
            <a:chExt cx="11743730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743730" cy="604838"/>
            </a:xfrm>
            <a:custGeom>
              <a:avLst/>
              <a:gdLst/>
              <a:ahLst/>
              <a:cxnLst/>
              <a:rect l="l" t="t" r="r" b="b"/>
              <a:pathLst>
                <a:path w="11743730" h="604838">
                  <a:moveTo>
                    <a:pt x="0" y="0"/>
                  </a:moveTo>
                  <a:lnTo>
                    <a:pt x="11743730" y="0"/>
                  </a:lnTo>
                  <a:lnTo>
                    <a:pt x="1174373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11743730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Learn how AI enhances social engineering and phishing.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270676" y="5119241"/>
            <a:ext cx="222051" cy="1076176"/>
            <a:chOff x="0" y="0"/>
            <a:chExt cx="296068" cy="1434902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913167" y="5124004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Deploy AI Defenses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913167" y="5737026"/>
            <a:ext cx="8382595" cy="453629"/>
            <a:chOff x="0" y="0"/>
            <a:chExt cx="11176793" cy="60483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176793" cy="604838"/>
            </a:xfrm>
            <a:custGeom>
              <a:avLst/>
              <a:gdLst/>
              <a:ahLst/>
              <a:cxnLst/>
              <a:rect l="l" t="t" r="r" b="b"/>
              <a:pathLst>
                <a:path w="11176793" h="604838">
                  <a:moveTo>
                    <a:pt x="0" y="0"/>
                  </a:moveTo>
                  <a:lnTo>
                    <a:pt x="11176793" y="0"/>
                  </a:lnTo>
                  <a:lnTo>
                    <a:pt x="111767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04775"/>
              <a:ext cx="11176793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Use AI tools for detection and prevention.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696028" y="6469410"/>
            <a:ext cx="222051" cy="1076176"/>
            <a:chOff x="0" y="0"/>
            <a:chExt cx="296068" cy="1434902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E2E4E9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C8CACF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9338519" y="6474173"/>
            <a:ext cx="3544044" cy="442912"/>
            <a:chOff x="0" y="0"/>
            <a:chExt cx="4725392" cy="59055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52586B"/>
                  </a:solidFill>
                  <a:latin typeface="Arimo Bold"/>
                  <a:ea typeface="Arimo Bold"/>
                  <a:cs typeface="Arimo Bold"/>
                  <a:sym typeface="Arimo Bold"/>
                </a:rPr>
                <a:t>Ongoing Training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338519" y="7087195"/>
            <a:ext cx="7957245" cy="453629"/>
            <a:chOff x="0" y="0"/>
            <a:chExt cx="10609660" cy="60483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609660" cy="604838"/>
            </a:xfrm>
            <a:custGeom>
              <a:avLst/>
              <a:gdLst/>
              <a:ahLst/>
              <a:cxnLst/>
              <a:rect l="l" t="t" r="r" b="b"/>
              <a:pathLst>
                <a:path w="10609660" h="604838">
                  <a:moveTo>
                    <a:pt x="0" y="0"/>
                  </a:moveTo>
                  <a:lnTo>
                    <a:pt x="10609660" y="0"/>
                  </a:lnTo>
                  <a:lnTo>
                    <a:pt x="1060966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104775"/>
              <a:ext cx="10609660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52586B"/>
                  </a:solidFill>
                  <a:latin typeface="Arimo"/>
                  <a:ea typeface="Arimo"/>
                  <a:cs typeface="Arimo"/>
                  <a:sym typeface="Arimo"/>
                </a:rPr>
                <a:t>Educate teams regularly on evolving AI risks.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355</Words>
  <Application>Microsoft Office PowerPoint</Application>
  <PresentationFormat>Custom</PresentationFormat>
  <Paragraphs>84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Arimo</vt:lpstr>
      <vt:lpstr>Calibri</vt:lpstr>
      <vt:lpstr>Arimo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AI-in-Social-Engineering-and-Phishing-Campaigns (1).pptx</dc:title>
  <cp:lastModifiedBy>Id Sunita</cp:lastModifiedBy>
  <cp:revision>4</cp:revision>
  <dcterms:created xsi:type="dcterms:W3CDTF">2006-08-16T00:00:00Z</dcterms:created>
  <dcterms:modified xsi:type="dcterms:W3CDTF">2025-05-14T08:30:32Z</dcterms:modified>
  <dc:identifier>DAGnPtlmm3w</dc:identifier>
</cp:coreProperties>
</file>

<file path=docProps/thumbnail.jpeg>
</file>